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925" r:id="rId2"/>
    <p:sldId id="902" r:id="rId3"/>
    <p:sldId id="926" r:id="rId4"/>
    <p:sldId id="927" r:id="rId5"/>
    <p:sldId id="930" r:id="rId6"/>
    <p:sldId id="929" r:id="rId7"/>
    <p:sldId id="928" r:id="rId8"/>
    <p:sldId id="931" r:id="rId9"/>
    <p:sldId id="932" r:id="rId10"/>
    <p:sldId id="934" r:id="rId11"/>
    <p:sldId id="936" r:id="rId12"/>
    <p:sldId id="93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F0"/>
    <a:srgbClr val="21ADDF"/>
    <a:srgbClr val="000000"/>
    <a:srgbClr val="F3F2F3"/>
    <a:srgbClr val="BFEBFB"/>
    <a:srgbClr val="E5231E"/>
    <a:srgbClr val="46B067"/>
    <a:srgbClr val="F39200"/>
    <a:srgbClr val="961914"/>
    <a:srgbClr val="316E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444" autoAdjust="0"/>
  </p:normalViewPr>
  <p:slideViewPr>
    <p:cSldViewPr snapToGrid="0" showGuides="1">
      <p:cViewPr varScale="1">
        <p:scale>
          <a:sx n="76" d="100"/>
          <a:sy n="76" d="100"/>
        </p:scale>
        <p:origin x="306" y="57"/>
      </p:cViewPr>
      <p:guideLst>
        <p:guide orient="horz" pos="2137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123" d="100"/>
          <a:sy n="123" d="100"/>
        </p:scale>
        <p:origin x="412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62A8FC9D-F43F-46DF-AB84-D16B4FE96F6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C44FE1A-0908-41E4-95DB-BFB4F1D6759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2DD77A-0ADA-4BD8-8ADF-1A2DE6CE050A}" type="datetimeFigureOut">
              <a:rPr lang="de-DE" smtClean="0"/>
              <a:t>12.04.2020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24E1856-71BD-48F8-BDDC-5816DF8B7AA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C3A80C8-98B0-4B0C-886B-24F26E010D3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55F6FB-A8E3-4A20-9907-C2813BF103B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07278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22847B-1B09-4FB9-A3F6-7C5481EE238A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934EE8-1DD6-4929-B7B8-30F750D483F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487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34EE8-1DD6-4929-B7B8-30F750D483F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2839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34EE8-1DD6-4929-B7B8-30F750D483F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6923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34EE8-1DD6-4929-B7B8-30F750D483F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5725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34EE8-1DD6-4929-B7B8-30F750D483F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6776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34EE8-1DD6-4929-B7B8-30F750D483F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2976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34EE8-1DD6-4929-B7B8-30F750D483F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0566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34EE8-1DD6-4929-B7B8-30F750D483F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9111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34EE8-1DD6-4929-B7B8-30F750D483F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1103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34EE8-1DD6-4929-B7B8-30F750D483F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1833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34EE8-1DD6-4929-B7B8-30F750D483F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4785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34EE8-1DD6-4929-B7B8-30F750D483F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5178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34EE8-1DD6-4929-B7B8-30F750D483F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536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3154BEC2-D09B-4CD1-9EA2-89FC05B25BF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089025"/>
            <a:ext cx="12192000" cy="2879725"/>
          </a:xfrm>
          <a:prstGeom prst="rect">
            <a:avLst/>
          </a:prstGeom>
        </p:spPr>
        <p:txBody>
          <a:bodyPr/>
          <a:lstStyle>
            <a:lvl1pPr marL="0">
              <a:defRPr/>
            </a:lvl1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4A09D3-9A56-4D70-AB01-BC424B3823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7" y="3968749"/>
            <a:ext cx="7956548" cy="119841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17D1ED-732F-4E2D-9A7F-62AAA6BF4E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25" y="5202085"/>
            <a:ext cx="11496675" cy="92725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EA04D85-A798-4EE8-983B-ABFCB9D55E4A}"/>
              </a:ext>
            </a:extLst>
          </p:cNvPr>
          <p:cNvSpPr/>
          <p:nvPr userDrawn="1"/>
        </p:nvSpPr>
        <p:spPr>
          <a:xfrm>
            <a:off x="0" y="3968750"/>
            <a:ext cx="12192000" cy="13802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1FF7F2E1-BDFC-4820-BDEF-EFCE2E04CAD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13687" y="371953"/>
            <a:ext cx="2534303" cy="50269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7" name="Picture Placeholder 24">
            <a:extLst>
              <a:ext uri="{FF2B5EF4-FFF2-40B4-BE49-F238E27FC236}">
                <a16:creationId xmlns:a16="http://schemas.microsoft.com/office/drawing/2014/main" id="{957E0D45-AD1A-4F04-B48D-D5ED9B2EC5E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95325" y="371953"/>
            <a:ext cx="2749020" cy="50269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9" name="Picture Placeholder 24">
            <a:extLst>
              <a:ext uri="{FF2B5EF4-FFF2-40B4-BE49-F238E27FC236}">
                <a16:creationId xmlns:a16="http://schemas.microsoft.com/office/drawing/2014/main" id="{EA9F3FA5-4FE9-4C17-AD95-3D4AB505126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454506" y="371953"/>
            <a:ext cx="2749020" cy="50269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5" name="Textplatzhalter 33">
            <a:extLst>
              <a:ext uri="{FF2B5EF4-FFF2-40B4-BE49-F238E27FC236}">
                <a16:creationId xmlns:a16="http://schemas.microsoft.com/office/drawing/2014/main" id="{56E6E3EB-54DB-4637-AC45-F5DBF43AA3C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5325" y="6356350"/>
            <a:ext cx="5610225" cy="365125"/>
          </a:xfrm>
        </p:spPr>
        <p:txBody>
          <a:bodyPr lIns="0" tIns="0" rIns="0" bIns="0" anchor="ctr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baseline="0">
                <a:solidFill>
                  <a:schemeClr val="bg1"/>
                </a:solidFill>
              </a:defRPr>
            </a:lvl1pPr>
            <a:lvl2pPr marL="357188" indent="0">
              <a:buNone/>
              <a:defRPr b="1">
                <a:solidFill>
                  <a:schemeClr val="bg1"/>
                </a:solidFill>
              </a:defRPr>
            </a:lvl2pPr>
            <a:lvl3pPr marL="627063" indent="0">
              <a:buNone/>
              <a:defRPr b="1">
                <a:solidFill>
                  <a:schemeClr val="bg1"/>
                </a:solidFill>
              </a:defRPr>
            </a:lvl3pPr>
            <a:lvl4pPr marL="895350" indent="0">
              <a:buNone/>
              <a:defRPr b="1">
                <a:solidFill>
                  <a:schemeClr val="bg1"/>
                </a:solidFill>
              </a:defRPr>
            </a:lvl4pPr>
            <a:lvl5pPr marL="1165225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  <p:sp>
        <p:nvSpPr>
          <p:cNvPr id="16" name="Picture Placeholder 24">
            <a:extLst>
              <a:ext uri="{FF2B5EF4-FFF2-40B4-BE49-F238E27FC236}">
                <a16:creationId xmlns:a16="http://schemas.microsoft.com/office/drawing/2014/main" id="{AC0CF571-5E53-43BD-818C-433ACA21680A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747657" y="371952"/>
            <a:ext cx="2534303" cy="50269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3" name="Datumsplatzhalter 12">
            <a:extLst>
              <a:ext uri="{FF2B5EF4-FFF2-40B4-BE49-F238E27FC236}">
                <a16:creationId xmlns:a16="http://schemas.microsoft.com/office/drawing/2014/main" id="{5EA87B94-F2A0-427E-B660-8569B5EA0977}"/>
              </a:ext>
            </a:extLst>
          </p:cNvPr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fld id="{B20FE661-9432-4351-A938-CD716F2DC45E}" type="datetime1">
              <a:rPr lang="en-US" smtClean="0"/>
              <a:t>4/12/2020</a:t>
            </a:fld>
            <a:endParaRPr lang="de-DE" dirty="0"/>
          </a:p>
        </p:txBody>
      </p:sp>
      <p:sp>
        <p:nvSpPr>
          <p:cNvPr id="14" name="Fußzeilenplatzhalter 13">
            <a:extLst>
              <a:ext uri="{FF2B5EF4-FFF2-40B4-BE49-F238E27FC236}">
                <a16:creationId xmlns:a16="http://schemas.microsoft.com/office/drawing/2014/main" id="{407E4E8E-7AEA-4798-B41B-E44C9A4442FB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r>
              <a:rPr lang="de-DE"/>
              <a:t>Niels Henze</a:t>
            </a:r>
            <a:endParaRPr lang="de-DE" dirty="0"/>
          </a:p>
        </p:txBody>
      </p:sp>
      <p:sp>
        <p:nvSpPr>
          <p:cNvPr id="15" name="Foliennummernplatzhalter 14">
            <a:extLst>
              <a:ext uri="{FF2B5EF4-FFF2-40B4-BE49-F238E27FC236}">
                <a16:creationId xmlns:a16="http://schemas.microsoft.com/office/drawing/2014/main" id="{1BF9F099-A708-492B-9666-B1030F072A27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76122049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pos="438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3929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80057C3-E1B6-4280-AFCA-CC8AA7FC4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7" y="115888"/>
            <a:ext cx="7956548" cy="9731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D9047DF-64CB-4B9C-95ED-E6ECC29134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4" y="1592264"/>
            <a:ext cx="7956551" cy="4537074"/>
          </a:xfrm>
          <a:prstGeom prst="rect">
            <a:avLst/>
          </a:prstGeom>
        </p:spPr>
        <p:txBody>
          <a:bodyPr/>
          <a:lstStyle>
            <a:lvl1pPr defTabSz="284400">
              <a:defRPr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932D37C9-8C47-46F1-90DE-4D249E5D2F9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5326" y="1089025"/>
            <a:ext cx="7956549" cy="503239"/>
          </a:xfrm>
          <a:prstGeom prst="rect">
            <a:avLst/>
          </a:prstGeom>
        </p:spPr>
        <p:txBody>
          <a:bodyPr lIns="0" tIns="36000" rIns="0" bIns="0">
            <a:noAutofit/>
          </a:bodyPr>
          <a:lstStyle>
            <a:lvl1pPr marL="0" indent="0">
              <a:buNone/>
              <a:defRPr sz="2000" b="1" i="0">
                <a:solidFill>
                  <a:srgbClr val="00B0F0"/>
                </a:solidFill>
                <a:latin typeface="+mj-lt"/>
              </a:defRPr>
            </a:lvl1pPr>
            <a:lvl2pPr marL="457178" indent="0">
              <a:buNone/>
              <a:defRPr sz="14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2pPr>
            <a:lvl3pPr marL="914354" indent="0">
              <a:buNone/>
              <a:defRPr sz="12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3pPr>
            <a:lvl4pPr marL="1371532" indent="0">
              <a:buNone/>
              <a:defRPr sz="11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4pPr>
            <a:lvl5pPr marL="1828709" indent="0">
              <a:buNone/>
              <a:defRPr sz="11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11" name="Textplatzhalter 33">
            <a:extLst>
              <a:ext uri="{FF2B5EF4-FFF2-40B4-BE49-F238E27FC236}">
                <a16:creationId xmlns:a16="http://schemas.microsoft.com/office/drawing/2014/main" id="{1CC2D235-C613-4A23-9CE8-CC0F66C7F01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5325" y="6356350"/>
            <a:ext cx="5610225" cy="365125"/>
          </a:xfrm>
        </p:spPr>
        <p:txBody>
          <a:bodyPr lIns="0" tIns="0" rIns="0" bIns="0" anchor="ctr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baseline="0">
                <a:solidFill>
                  <a:schemeClr val="bg1"/>
                </a:solidFill>
              </a:defRPr>
            </a:lvl1pPr>
            <a:lvl2pPr marL="357188" indent="0">
              <a:buNone/>
              <a:defRPr b="1">
                <a:solidFill>
                  <a:schemeClr val="bg1"/>
                </a:solidFill>
              </a:defRPr>
            </a:lvl2pPr>
            <a:lvl3pPr marL="627063" indent="0">
              <a:buNone/>
              <a:defRPr b="1">
                <a:solidFill>
                  <a:schemeClr val="bg1"/>
                </a:solidFill>
              </a:defRPr>
            </a:lvl3pPr>
            <a:lvl4pPr marL="895350" indent="0">
              <a:buNone/>
              <a:defRPr b="1">
                <a:solidFill>
                  <a:schemeClr val="bg1"/>
                </a:solidFill>
              </a:defRPr>
            </a:lvl4pPr>
            <a:lvl5pPr marL="1165225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AA33FBA-7D22-4532-AC9C-95B8E02232C8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FDD35FE9-67CB-4E22-B791-B28F44EF27AB}" type="datetime1">
              <a:rPr lang="en-US" smtClean="0"/>
              <a:t>4/12/2020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9B7E09D-1A2C-4AFD-A321-1D82FF3C9B34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/>
              <a:t>Niels Henze</a:t>
            </a:r>
            <a:endParaRPr lang="de-DE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5605FDB6-1F62-4B0D-821E-1DDA79D24034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17904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80057C3-E1B6-4280-AFCA-CC8AA7FC4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623" y="115888"/>
            <a:ext cx="10794052" cy="9731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D9047DF-64CB-4B9C-95ED-E6ECC29134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2623" y="1592264"/>
            <a:ext cx="3806041" cy="4537074"/>
          </a:xfrm>
          <a:prstGeom prst="rect">
            <a:avLst/>
          </a:prstGeom>
        </p:spPr>
        <p:txBody>
          <a:bodyPr/>
          <a:lstStyle>
            <a:lvl1pPr defTabSz="284400">
              <a:defRPr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932D37C9-8C47-46F1-90DE-4D249E5D2F9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2623" y="1089025"/>
            <a:ext cx="7949252" cy="503239"/>
          </a:xfrm>
          <a:prstGeom prst="rect">
            <a:avLst/>
          </a:prstGeom>
        </p:spPr>
        <p:txBody>
          <a:bodyPr lIns="0" tIns="36000" rIns="0" bIns="0">
            <a:noAutofit/>
          </a:bodyPr>
          <a:lstStyle>
            <a:lvl1pPr marL="0" indent="0">
              <a:buNone/>
              <a:defRPr sz="2000" b="1" i="0">
                <a:solidFill>
                  <a:srgbClr val="00B0F0"/>
                </a:solidFill>
                <a:latin typeface="+mj-lt"/>
              </a:defRPr>
            </a:lvl1pPr>
            <a:lvl2pPr marL="457178" indent="0">
              <a:buNone/>
              <a:defRPr sz="14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2pPr>
            <a:lvl3pPr marL="914354" indent="0">
              <a:buNone/>
              <a:defRPr sz="12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3pPr>
            <a:lvl4pPr marL="1371532" indent="0">
              <a:buNone/>
              <a:defRPr sz="11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4pPr>
            <a:lvl5pPr marL="1828709" indent="0">
              <a:buNone/>
              <a:defRPr sz="1100" b="0" i="0">
                <a:solidFill>
                  <a:srgbClr val="00B0F0"/>
                </a:solidFill>
                <a:latin typeface="HelveticaNeueLT Std Med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7FF797D-D68B-448F-9EF9-8565E16D3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6138" y="1592264"/>
            <a:ext cx="3884592" cy="4537073"/>
          </a:xfrm>
          <a:prstGeom prst="rect">
            <a:avLst/>
          </a:prstGeom>
        </p:spPr>
        <p:txBody>
          <a:bodyPr/>
          <a:lstStyle>
            <a:lvl2pPr defTabSz="687600">
              <a:defRPr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platzhalter 33">
            <a:extLst>
              <a:ext uri="{FF2B5EF4-FFF2-40B4-BE49-F238E27FC236}">
                <a16:creationId xmlns:a16="http://schemas.microsoft.com/office/drawing/2014/main" id="{CF808356-F1D3-4E54-96FE-067E9605134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5325" y="6356350"/>
            <a:ext cx="5610225" cy="365125"/>
          </a:xfrm>
        </p:spPr>
        <p:txBody>
          <a:bodyPr lIns="0" tIns="0" rIns="0" bIns="0" anchor="ctr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baseline="0">
                <a:solidFill>
                  <a:schemeClr val="bg1"/>
                </a:solidFill>
              </a:defRPr>
            </a:lvl1pPr>
            <a:lvl2pPr marL="357188" indent="0">
              <a:buNone/>
              <a:defRPr b="1">
                <a:solidFill>
                  <a:schemeClr val="bg1"/>
                </a:solidFill>
              </a:defRPr>
            </a:lvl2pPr>
            <a:lvl3pPr marL="627063" indent="0">
              <a:buNone/>
              <a:defRPr b="1">
                <a:solidFill>
                  <a:schemeClr val="bg1"/>
                </a:solidFill>
              </a:defRPr>
            </a:lvl3pPr>
            <a:lvl4pPr marL="895350" indent="0">
              <a:buNone/>
              <a:defRPr b="1">
                <a:solidFill>
                  <a:schemeClr val="bg1"/>
                </a:solidFill>
              </a:defRPr>
            </a:lvl4pPr>
            <a:lvl5pPr marL="1165225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4285318-182B-4275-82AD-58FC8AEAF9F0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271F914B-0619-4EC3-A545-3440B74C3516}" type="datetime1">
              <a:rPr lang="en-US" smtClean="0"/>
              <a:t>4/12/2020</a:t>
            </a:fld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0C33625-2406-4F76-A793-8CCD27FB720C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/>
              <a:t>Niels Henze</a:t>
            </a:r>
            <a:endParaRPr lang="de-DE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2A0482F7-AF8F-4B8B-9F26-77EADFAB94AF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24797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80057C3-E1B6-4280-AFCA-CC8AA7FC4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7" y="115888"/>
            <a:ext cx="10801348" cy="9731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D9047DF-64CB-4B9C-95ED-E6ECC29134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7" y="1268412"/>
            <a:ext cx="10801348" cy="4860926"/>
          </a:xfrm>
          <a:prstGeom prst="rect">
            <a:avLst/>
          </a:prstGeom>
        </p:spPr>
        <p:txBody>
          <a:bodyPr/>
          <a:lstStyle>
            <a:lvl1pPr defTabSz="284400">
              <a:defRPr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platzhalter 33">
            <a:extLst>
              <a:ext uri="{FF2B5EF4-FFF2-40B4-BE49-F238E27FC236}">
                <a16:creationId xmlns:a16="http://schemas.microsoft.com/office/drawing/2014/main" id="{4670F045-806E-425A-86B4-32E0D5E863A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5325" y="6356350"/>
            <a:ext cx="5610225" cy="365125"/>
          </a:xfrm>
        </p:spPr>
        <p:txBody>
          <a:bodyPr lIns="0" tIns="0" rIns="0" bIns="0" anchor="ctr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baseline="0">
                <a:solidFill>
                  <a:schemeClr val="bg1"/>
                </a:solidFill>
              </a:defRPr>
            </a:lvl1pPr>
            <a:lvl2pPr marL="357188" indent="0">
              <a:buNone/>
              <a:defRPr b="1">
                <a:solidFill>
                  <a:schemeClr val="bg1"/>
                </a:solidFill>
              </a:defRPr>
            </a:lvl2pPr>
            <a:lvl3pPr marL="627063" indent="0">
              <a:buNone/>
              <a:defRPr b="1">
                <a:solidFill>
                  <a:schemeClr val="bg1"/>
                </a:solidFill>
              </a:defRPr>
            </a:lvl3pPr>
            <a:lvl4pPr marL="895350" indent="0">
              <a:buNone/>
              <a:defRPr b="1">
                <a:solidFill>
                  <a:schemeClr val="bg1"/>
                </a:solidFill>
              </a:defRPr>
            </a:lvl4pPr>
            <a:lvl5pPr marL="1165225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C6BF1CC-3BAD-4BB9-B717-3F5D044B8E8E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84FDAA4A-79CC-4CBB-9EC8-B3B7030C7E3E}" type="datetime1">
              <a:rPr lang="en-US" smtClean="0"/>
              <a:t>4/12/2020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BAE4930-1E0B-4443-8FCC-3EF9232EF91C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/>
              <a:t>Niels Henze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939AC7A-0B0A-4434-9B1F-404C0CCD4F1C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5837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ff-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2FEB98-94C9-482E-B2D1-1E5EBBCAB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-422031"/>
            <a:ext cx="10801349" cy="399705"/>
          </a:xfrm>
        </p:spPr>
        <p:txBody>
          <a:bodyPr/>
          <a:lstStyle>
            <a:lvl1pPr>
              <a:defRPr sz="2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71EF9CA-16DE-40AA-BC35-DDCB0EDB4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AA525-64A9-4C4F-A52F-6DBFDD976E8A}" type="datetime1">
              <a:rPr lang="en-US" smtClean="0"/>
              <a:t>4/12/2020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005D478-1E0C-4E3C-B26E-DCA0722FA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Niels Henze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AC453C7-A396-4A2D-A2E5-8E4610297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Textplatzhalter 33">
            <a:extLst>
              <a:ext uri="{FF2B5EF4-FFF2-40B4-BE49-F238E27FC236}">
                <a16:creationId xmlns:a16="http://schemas.microsoft.com/office/drawing/2014/main" id="{1CC2D235-C613-4A23-9CE8-CC0F66C7F01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5325" y="6356350"/>
            <a:ext cx="5610225" cy="365125"/>
          </a:xfrm>
        </p:spPr>
        <p:txBody>
          <a:bodyPr lIns="0" tIns="0" rIns="0" bIns="0" anchor="ctr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baseline="0">
                <a:solidFill>
                  <a:schemeClr val="bg1"/>
                </a:solidFill>
              </a:defRPr>
            </a:lvl1pPr>
            <a:lvl2pPr marL="357188" indent="0">
              <a:buNone/>
              <a:defRPr b="1">
                <a:solidFill>
                  <a:schemeClr val="bg1"/>
                </a:solidFill>
              </a:defRPr>
            </a:lvl2pPr>
            <a:lvl3pPr marL="627063" indent="0">
              <a:buNone/>
              <a:defRPr b="1">
                <a:solidFill>
                  <a:schemeClr val="bg1"/>
                </a:solidFill>
              </a:defRPr>
            </a:lvl3pPr>
            <a:lvl4pPr marL="895350" indent="0">
              <a:buNone/>
              <a:defRPr b="1">
                <a:solidFill>
                  <a:schemeClr val="bg1"/>
                </a:solidFill>
              </a:defRPr>
            </a:lvl4pPr>
            <a:lvl5pPr marL="1165225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77224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ff-screen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2FEB98-94C9-482E-B2D1-1E5EBBCAB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-422031"/>
            <a:ext cx="10801349" cy="399705"/>
          </a:xfrm>
        </p:spPr>
        <p:txBody>
          <a:bodyPr/>
          <a:lstStyle>
            <a:lvl1pPr>
              <a:defRPr sz="2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71EF9CA-16DE-40AA-BC35-DDCB0EDB4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AA525-64A9-4C4F-A52F-6DBFDD976E8A}" type="datetime1">
              <a:rPr lang="en-US" smtClean="0"/>
              <a:t>4/12/2020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005D478-1E0C-4E3C-B26E-DCA0722FA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Niels Henze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AC453C7-A396-4A2D-A2E5-8E4610297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Textplatzhalter 33">
            <a:extLst>
              <a:ext uri="{FF2B5EF4-FFF2-40B4-BE49-F238E27FC236}">
                <a16:creationId xmlns:a16="http://schemas.microsoft.com/office/drawing/2014/main" id="{1CC2D235-C613-4A23-9CE8-CC0F66C7F01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95325" y="6356350"/>
            <a:ext cx="5610225" cy="365125"/>
          </a:xfrm>
        </p:spPr>
        <p:txBody>
          <a:bodyPr lIns="0" tIns="0" rIns="0" bIns="0" anchor="ctr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baseline="0">
                <a:solidFill>
                  <a:schemeClr val="bg1"/>
                </a:solidFill>
              </a:defRPr>
            </a:lvl1pPr>
            <a:lvl2pPr marL="357188" indent="0">
              <a:buNone/>
              <a:defRPr b="1">
                <a:solidFill>
                  <a:schemeClr val="bg1"/>
                </a:solidFill>
              </a:defRPr>
            </a:lvl2pPr>
            <a:lvl3pPr marL="627063" indent="0">
              <a:buNone/>
              <a:defRPr b="1">
                <a:solidFill>
                  <a:schemeClr val="bg1"/>
                </a:solidFill>
              </a:defRPr>
            </a:lvl3pPr>
            <a:lvl4pPr marL="895350" indent="0">
              <a:buNone/>
              <a:defRPr b="1">
                <a:solidFill>
                  <a:schemeClr val="bg1"/>
                </a:solidFill>
              </a:defRPr>
            </a:lvl4pPr>
            <a:lvl5pPr marL="1165225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endParaRPr lang="de-DE" dirty="0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3D9047DF-64CB-4B9C-95ED-E6ECC29134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7" y="1268412"/>
            <a:ext cx="10801348" cy="4860926"/>
          </a:xfrm>
          <a:prstGeom prst="rect">
            <a:avLst/>
          </a:prstGeom>
        </p:spPr>
        <p:txBody>
          <a:bodyPr/>
          <a:lstStyle>
            <a:lvl1pPr defTabSz="284400">
              <a:defRPr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1327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1">
            <a:extLst>
              <a:ext uri="{FF2B5EF4-FFF2-40B4-BE49-F238E27FC236}">
                <a16:creationId xmlns:a16="http://schemas.microsoft.com/office/drawing/2014/main" id="{A914B142-9A3C-4A05-98CF-6ECAAF874762}"/>
              </a:ext>
            </a:extLst>
          </p:cNvPr>
          <p:cNvSpPr/>
          <p:nvPr userDrawn="1"/>
        </p:nvSpPr>
        <p:spPr>
          <a:xfrm>
            <a:off x="8668084" y="6237963"/>
            <a:ext cx="3523915" cy="62003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833A2633-E822-4B21-A181-3E155CEA4670}"/>
              </a:ext>
            </a:extLst>
          </p:cNvPr>
          <p:cNvSpPr/>
          <p:nvPr userDrawn="1"/>
        </p:nvSpPr>
        <p:spPr>
          <a:xfrm>
            <a:off x="0" y="6237963"/>
            <a:ext cx="8651874" cy="62003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5909326-5AF4-4A88-97FF-ECA0369798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6" y="1592263"/>
            <a:ext cx="7956550" cy="4537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itle Placeholder 12">
            <a:extLst>
              <a:ext uri="{FF2B5EF4-FFF2-40B4-BE49-F238E27FC236}">
                <a16:creationId xmlns:a16="http://schemas.microsoft.com/office/drawing/2014/main" id="{0EB72566-25B1-4AC5-8DFD-74DB68298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136525"/>
            <a:ext cx="10801349" cy="95250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0" name="Datumsplatzhalter 19">
            <a:extLst>
              <a:ext uri="{FF2B5EF4-FFF2-40B4-BE49-F238E27FC236}">
                <a16:creationId xmlns:a16="http://schemas.microsoft.com/office/drawing/2014/main" id="{13EFEA2E-EA03-4D81-9489-7647000D9B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05550" y="6352598"/>
            <a:ext cx="12255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0">
                <a:solidFill>
                  <a:schemeClr val="bg1"/>
                </a:solidFill>
              </a:defRPr>
            </a:lvl1pPr>
          </a:lstStyle>
          <a:p>
            <a:fld id="{2E72350C-EE76-435C-9172-0688999591A6}" type="datetime1">
              <a:rPr lang="en-US" smtClean="0"/>
              <a:t>4/12/2020</a:t>
            </a:fld>
            <a:endParaRPr lang="de-DE" dirty="0"/>
          </a:p>
        </p:txBody>
      </p:sp>
      <p:sp>
        <p:nvSpPr>
          <p:cNvPr id="21" name="Fußzeilenplatzhalter 20">
            <a:extLst>
              <a:ext uri="{FF2B5EF4-FFF2-40B4-BE49-F238E27FC236}">
                <a16:creationId xmlns:a16="http://schemas.microsoft.com/office/drawing/2014/main" id="{DFBBA49C-F52C-4DF5-97C3-1E373625C2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791074" y="6352598"/>
            <a:ext cx="32453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363600"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de-DE"/>
              <a:t>Niels Henze</a:t>
            </a:r>
            <a:endParaRPr lang="de-DE" dirty="0"/>
          </a:p>
        </p:txBody>
      </p:sp>
      <p:sp>
        <p:nvSpPr>
          <p:cNvPr id="22" name="Foliennummernplatzhalter 21">
            <a:extLst>
              <a:ext uri="{FF2B5EF4-FFF2-40B4-BE49-F238E27FC236}">
                <a16:creationId xmlns:a16="http://schemas.microsoft.com/office/drawing/2014/main" id="{60C13802-11A0-4808-BF6B-86CEA24AB3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86675" y="6359905"/>
            <a:ext cx="7831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0">
                <a:solidFill>
                  <a:schemeClr val="bg1"/>
                </a:solidFill>
              </a:defRPr>
            </a:lvl1pPr>
          </a:lstStyle>
          <a:p>
            <a:fld id="{C564DEAC-083F-4EA1-9D67-84BB3A537A3E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37556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2" r:id="rId4"/>
    <p:sldLayoutId id="2147483682" r:id="rId5"/>
    <p:sldLayoutId id="2147483683" r:id="rId6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85750" marR="0" indent="-285750" algn="l" defTabSz="284400" rtl="0" eaLnBrk="1" fontAlgn="auto" latinLnBrk="0" hangingPunct="1">
        <a:lnSpc>
          <a:spcPct val="90000"/>
        </a:lnSpc>
        <a:spcBef>
          <a:spcPts val="500"/>
        </a:spcBef>
        <a:spcAft>
          <a:spcPts val="600"/>
        </a:spcAft>
        <a:buClr>
          <a:srgbClr val="00B0F0"/>
        </a:buClr>
        <a:buSzPts val="2400"/>
        <a:buFont typeface="Wingdings" panose="05000000000000000000" pitchFamily="2" charset="2"/>
        <a:buChar char="§"/>
        <a:tabLst/>
        <a:defRPr lang="en-US" sz="2200" kern="1200" noProof="0" dirty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38163" indent="-180975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Clr>
          <a:srgbClr val="00B0F0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08038" indent="-180975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Clr>
          <a:srgbClr val="00B0F0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077913" indent="-182563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Clr>
          <a:srgbClr val="00B0F0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346200" indent="-180975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Clr>
          <a:srgbClr val="00B0F0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38" userDrawn="1">
          <p15:clr>
            <a:srgbClr val="F26B43"/>
          </p15:clr>
        </p15:guide>
        <p15:guide id="2" pos="7582" userDrawn="1">
          <p15:clr>
            <a:srgbClr val="F26B43"/>
          </p15:clr>
        </p15:guide>
        <p15:guide id="3" pos="2933" userDrawn="1">
          <p15:clr>
            <a:srgbClr val="F26B43"/>
          </p15:clr>
        </p15:guide>
        <p15:guide id="4" pos="5450" userDrawn="1">
          <p15:clr>
            <a:srgbClr val="F26B43"/>
          </p15:clr>
        </p15:guide>
        <p15:guide id="5" orient="horz" pos="2500" userDrawn="1">
          <p15:clr>
            <a:srgbClr val="F26B43"/>
          </p15:clr>
        </p15:guide>
        <p15:guide id="6" orient="horz" pos="3929" userDrawn="1">
          <p15:clr>
            <a:srgbClr val="F26B43"/>
          </p15:clr>
        </p15:guide>
        <p15:guide id="7" orient="horz" pos="3997" userDrawn="1">
          <p15:clr>
            <a:srgbClr val="F26B43"/>
          </p15:clr>
        </p15:guide>
        <p15:guide id="8" orient="horz" pos="73" userDrawn="1">
          <p15:clr>
            <a:srgbClr val="F26B43"/>
          </p15:clr>
        </p15:guide>
        <p15:guide id="9" orient="horz" pos="686" userDrawn="1">
          <p15:clr>
            <a:srgbClr val="F26B43"/>
          </p15:clr>
        </p15:guide>
        <p15:guide id="10" orient="horz" pos="1003" userDrawn="1">
          <p15:clr>
            <a:srgbClr val="F26B43"/>
          </p15:clr>
        </p15:guide>
        <p15:guide id="11" pos="7242" userDrawn="1">
          <p15:clr>
            <a:srgbClr val="F26B43"/>
          </p15:clr>
        </p15:guide>
        <p15:guide id="12" orient="horz" pos="799" userDrawn="1">
          <p15:clr>
            <a:srgbClr val="F26B43"/>
          </p15:clr>
        </p15:guide>
        <p15:guide id="13" orient="horz" pos="386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microsoft.com/office/2007/relationships/hdphoto" Target="../media/hdphoto3.wdp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platzhalter 15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009" b="11561"/>
          <a:stretch/>
        </p:blipFill>
        <p:spPr>
          <a:xfrm>
            <a:off x="0" y="1089025"/>
            <a:ext cx="12192000" cy="2879725"/>
          </a:xfrm>
        </p:spPr>
      </p:pic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695327" y="3968749"/>
            <a:ext cx="7956548" cy="1198412"/>
          </a:xfrm>
        </p:spPr>
        <p:txBody>
          <a:bodyPr/>
          <a:lstStyle/>
          <a:p>
            <a:r>
              <a:rPr lang="en-US" dirty="0" smtClean="0"/>
              <a:t>Lists and Hick’s Law</a:t>
            </a:r>
            <a:endParaRPr lang="en-US" dirty="0"/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r>
              <a:rPr lang="de-DE" smtClean="0"/>
              <a:t>Niels Henze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1</a:t>
            </a:fld>
            <a:endParaRPr lang="de-DE" dirty="0"/>
          </a:p>
        </p:txBody>
      </p:sp>
      <p:sp>
        <p:nvSpPr>
          <p:cNvPr id="17" name="Rechteck 16"/>
          <p:cNvSpPr/>
          <p:nvPr/>
        </p:nvSpPr>
        <p:spPr>
          <a:xfrm>
            <a:off x="695327" y="3691751"/>
            <a:ext cx="11496675" cy="276999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From https</a:t>
            </a:r>
            <a:r>
              <a:rPr lang="en-US" sz="1200" dirty="0">
                <a:solidFill>
                  <a:schemeClr val="bg1"/>
                </a:solidFill>
              </a:rPr>
              <a:t>://www.pexels.com/photo/grayscale-photography-of-assorted-shirts-hanged-on-clothes-rack-1884584/</a:t>
            </a:r>
          </a:p>
        </p:txBody>
      </p:sp>
      <p:pic>
        <p:nvPicPr>
          <p:cNvPr id="10" name="Picture 2" descr="https://upload.wikimedia.org/wikipedia/commons/thumb/5/57/CC-BY-SA_icon_white.svg/800px-CC-BY-SA_icon_white.svg.png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5328" y="6299798"/>
            <a:ext cx="1399149" cy="49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903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Hick’s Law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Niels Henze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Lists and Hick’s Law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Given n equally probable choices, the average reaction time T required to choose among the choices is approximately</a:t>
            </a:r>
            <a:r>
              <a:rPr lang="en-US" dirty="0" smtClean="0"/>
              <a:t>:</a:t>
            </a:r>
          </a:p>
          <a:p>
            <a:r>
              <a:rPr lang="en-US" dirty="0" smtClean="0"/>
              <a:t>T </a:t>
            </a:r>
            <a:r>
              <a:rPr lang="en-US" dirty="0"/>
              <a:t>= </a:t>
            </a:r>
            <a:r>
              <a:rPr lang="en-US" dirty="0" smtClean="0"/>
              <a:t>b*log</a:t>
            </a:r>
            <a:r>
              <a:rPr lang="en-US" baseline="-25000" dirty="0" smtClean="0"/>
              <a:t>2</a:t>
            </a:r>
            <a:r>
              <a:rPr lang="en-US" dirty="0" smtClean="0"/>
              <a:t>(n </a:t>
            </a:r>
            <a:r>
              <a:rPr lang="en-US" dirty="0"/>
              <a:t>+ 1</a:t>
            </a:r>
            <a:r>
              <a:rPr lang="en-US" dirty="0" smtClean="0"/>
              <a:t>)</a:t>
            </a:r>
          </a:p>
          <a:p>
            <a:r>
              <a:rPr lang="en-US" dirty="0"/>
              <a:t>Common practical </a:t>
            </a:r>
            <a:r>
              <a:rPr lang="en-US" dirty="0" smtClean="0"/>
              <a:t>value: </a:t>
            </a:r>
            <a:r>
              <a:rPr lang="en-US" dirty="0"/>
              <a:t>b=150 </a:t>
            </a:r>
            <a:r>
              <a:rPr lang="en-US" dirty="0" err="1"/>
              <a:t>ms</a:t>
            </a:r>
            <a:r>
              <a:rPr lang="en-US" dirty="0"/>
              <a:t>/bit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Hick’s Law </a:t>
            </a:r>
            <a:r>
              <a:rPr lang="en-US" dirty="0"/>
              <a:t>is often </a:t>
            </a:r>
            <a:r>
              <a:rPr lang="en-US" dirty="0" smtClean="0"/>
              <a:t>used to motivate </a:t>
            </a:r>
            <a:r>
              <a:rPr lang="en-US" dirty="0"/>
              <a:t>menu </a:t>
            </a:r>
            <a:r>
              <a:rPr lang="en-US" dirty="0" err="1" smtClean="0"/>
              <a:t>designns</a:t>
            </a:r>
            <a:endParaRPr lang="en-US" dirty="0" smtClean="0"/>
          </a:p>
          <a:p>
            <a:pPr lvl="1"/>
            <a:r>
              <a:rPr lang="en-US" dirty="0" smtClean="0"/>
              <a:t>In an unordered list, search time is linear</a:t>
            </a:r>
          </a:p>
          <a:p>
            <a:pPr lvl="1"/>
            <a:r>
              <a:rPr lang="en-US" dirty="0" smtClean="0"/>
              <a:t>In an ordered list, search time becomes logarithmic</a:t>
            </a:r>
          </a:p>
        </p:txBody>
      </p:sp>
    </p:spTree>
    <p:extLst>
      <p:ext uri="{BB962C8B-B14F-4D97-AF65-F5344CB8AC3E}">
        <p14:creationId xmlns:p14="http://schemas.microsoft.com/office/powerpoint/2010/main" val="2932132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424" b="39402"/>
          <a:stretch/>
        </p:blipFill>
        <p:spPr>
          <a:xfrm>
            <a:off x="695325" y="115888"/>
            <a:ext cx="11843211" cy="6013450"/>
          </a:xfrm>
          <a:prstGeom prst="rect">
            <a:avLst/>
          </a:prstGeom>
        </p:spPr>
      </p:pic>
      <p:grpSp>
        <p:nvGrpSpPr>
          <p:cNvPr id="2" name="Gruppieren 1"/>
          <p:cNvGrpSpPr/>
          <p:nvPr/>
        </p:nvGrpSpPr>
        <p:grpSpPr>
          <a:xfrm>
            <a:off x="695325" y="115888"/>
            <a:ext cx="11480263" cy="6013450"/>
            <a:chOff x="695325" y="115888"/>
            <a:chExt cx="11480263" cy="6013450"/>
          </a:xfrm>
        </p:grpSpPr>
        <p:pic>
          <p:nvPicPr>
            <p:cNvPr id="7" name="Grafik 6"/>
            <p:cNvPicPr>
              <a:picLocks noChangeAspect="1"/>
            </p:cNvPicPr>
            <p:nvPr/>
          </p:nvPicPr>
          <p:blipFill rotWithShape="1">
            <a:blip r:embed="rId4">
              <a:grayscl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-5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r="20924" b="39402"/>
            <a:stretch/>
          </p:blipFill>
          <p:spPr>
            <a:xfrm>
              <a:off x="695325" y="115888"/>
              <a:ext cx="11480263" cy="6013450"/>
            </a:xfrm>
            <a:prstGeom prst="rect">
              <a:avLst/>
            </a:prstGeom>
          </p:spPr>
        </p:pic>
        <p:pic>
          <p:nvPicPr>
            <p:cNvPr id="8" name="Grafik 7"/>
            <p:cNvPicPr>
              <a:picLocks noChangeAspect="1"/>
            </p:cNvPicPr>
            <p:nvPr/>
          </p:nvPicPr>
          <p:blipFill rotWithShape="1">
            <a:blip r:embed="rId6"/>
            <a:srcRect l="9411" t="3469" r="62828" b="41658"/>
            <a:stretch/>
          </p:blipFill>
          <p:spPr>
            <a:xfrm>
              <a:off x="2061768" y="460112"/>
              <a:ext cx="4030349" cy="5445631"/>
            </a:xfrm>
            <a:prstGeom prst="rect">
              <a:avLst/>
            </a:prstGeom>
          </p:spPr>
        </p:pic>
      </p:grpSp>
      <p:pic>
        <p:nvPicPr>
          <p:cNvPr id="9" name="Grafik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78340" y="631221"/>
            <a:ext cx="297850" cy="447140"/>
          </a:xfrm>
          <a:prstGeom prst="rect">
            <a:avLst/>
          </a:prstGeom>
        </p:spPr>
      </p:pic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Combining Models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Niels Henze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Lists and Hick’s Law</a:t>
            </a:r>
          </a:p>
        </p:txBody>
      </p:sp>
    </p:spTree>
    <p:extLst>
      <p:ext uri="{BB962C8B-B14F-4D97-AF65-F5344CB8AC3E}">
        <p14:creationId xmlns:p14="http://schemas.microsoft.com/office/powerpoint/2010/main" val="1136506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License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Niels Henze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6" name="Rechteck 5"/>
          <p:cNvSpPr/>
          <p:nvPr/>
        </p:nvSpPr>
        <p:spPr>
          <a:xfrm>
            <a:off x="695325" y="67112"/>
            <a:ext cx="10881482" cy="1420325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This file is licensed under the Creative Commons Attribution-Share Alike 4.0 </a:t>
            </a:r>
            <a:r>
              <a:rPr lang="en-US" sz="2000" dirty="0" smtClean="0"/>
              <a:t>(CC BY-SA) license: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https://creativecommons.org/licenses/by-sa/4.0</a:t>
            </a:r>
            <a:endParaRPr lang="en-US" sz="2000" dirty="0" smtClean="0"/>
          </a:p>
          <a:p>
            <a:pPr>
              <a:lnSpc>
                <a:spcPct val="150000"/>
              </a:lnSpc>
            </a:pPr>
            <a:r>
              <a:rPr lang="en-US" sz="2000" dirty="0" smtClean="0"/>
              <a:t>Attribution: Niels Henze</a:t>
            </a:r>
            <a:endParaRPr lang="en-US" sz="2000" dirty="0"/>
          </a:p>
        </p:txBody>
      </p:sp>
      <p:sp>
        <p:nvSpPr>
          <p:cNvPr id="7" name="Rechteck 6"/>
          <p:cNvSpPr/>
          <p:nvPr/>
        </p:nvSpPr>
        <p:spPr>
          <a:xfrm>
            <a:off x="695325" y="5878480"/>
            <a:ext cx="4462760" cy="369332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r>
              <a:rPr lang="en-US" dirty="0" smtClean="0"/>
              <a:t>For more content see: https</a:t>
            </a:r>
            <a:r>
              <a:rPr lang="en-US"/>
              <a:t>://</a:t>
            </a:r>
            <a:r>
              <a:rPr lang="en-US" smtClean="0"/>
              <a:t>hci-lecture.de</a:t>
            </a:r>
            <a:endParaRPr lang="en-US" dirty="0"/>
          </a:p>
        </p:txBody>
      </p:sp>
      <p:pic>
        <p:nvPicPr>
          <p:cNvPr id="9" name="Picture 2" descr="https://upload.wikimedia.org/wikipedia/commons/thumb/5/57/CC-BY-SA_icon_white.svg/800px-CC-BY-SA_icon_white.svg.png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5328" y="6299798"/>
            <a:ext cx="1399149" cy="49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7350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D7713-B192-49E0-92C0-6BF3F5285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Learning Goals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1F70FF-1E95-4E24-93E1-18E22E5545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2900" indent="-342900"/>
            <a:r>
              <a:rPr lang="en-US" sz="2400" dirty="0" smtClean="0"/>
              <a:t>Know how long it takes to find an item in a list</a:t>
            </a:r>
          </a:p>
          <a:p>
            <a:pPr marL="342900" indent="-342900"/>
            <a:r>
              <a:rPr lang="en-US" sz="2400" dirty="0" smtClean="0"/>
              <a:t>Understand why it is good to sort or group items</a:t>
            </a:r>
          </a:p>
          <a:p>
            <a:pPr marL="342900" indent="-342900"/>
            <a:endParaRPr lang="en-US" sz="2400" dirty="0" smtClean="0"/>
          </a:p>
          <a:p>
            <a:pPr marL="342900" indent="-342900"/>
            <a:endParaRPr lang="en-US" sz="2400" dirty="0" smtClean="0"/>
          </a:p>
          <a:p>
            <a:pPr marL="342900" indent="-342900"/>
            <a:endParaRPr lang="en-US" sz="24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443A54-0455-4A5D-AFB3-FDC48B4773C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15F99B-E078-4B6F-9146-4BAE7B822CA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Lists and Hick’s Law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16457E-E0CD-4DD5-B84C-EABA4D1CA2B9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/>
              <a:t>Niels Henze</a:t>
            </a:r>
            <a:endParaRPr lang="de-D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FE2F5F-E4B9-470E-B2E4-C70F3B9261E8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6671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rafik 3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9911" y="-131979"/>
            <a:ext cx="5218628" cy="6492803"/>
          </a:xfrm>
          <a:prstGeom prst="rect">
            <a:avLst/>
          </a:prstGeom>
        </p:spPr>
      </p:pic>
      <p:sp>
        <p:nvSpPr>
          <p:cNvPr id="14" name="Titel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an Item in an Unordered List</a:t>
            </a:r>
            <a:endParaRPr lang="en-US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Niels Henze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Lists and Hick’s </a:t>
            </a:r>
            <a:r>
              <a:rPr lang="en-US" dirty="0" smtClean="0"/>
              <a:t>Law</a:t>
            </a:r>
            <a:endParaRPr lang="en-US" dirty="0"/>
          </a:p>
        </p:txBody>
      </p:sp>
      <p:sp>
        <p:nvSpPr>
          <p:cNvPr id="18" name="Textfeld 17"/>
          <p:cNvSpPr txBox="1"/>
          <p:nvPr/>
        </p:nvSpPr>
        <p:spPr>
          <a:xfrm>
            <a:off x="6305550" y="5873812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19" name="Textfeld 18"/>
          <p:cNvSpPr txBox="1"/>
          <p:nvPr/>
        </p:nvSpPr>
        <p:spPr>
          <a:xfrm>
            <a:off x="6177309" y="-22326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10s</a:t>
            </a:r>
            <a:endParaRPr lang="en-US" dirty="0"/>
          </a:p>
        </p:txBody>
      </p:sp>
      <p:sp>
        <p:nvSpPr>
          <p:cNvPr id="20" name="Textfeld 19"/>
          <p:cNvSpPr txBox="1"/>
          <p:nvPr/>
        </p:nvSpPr>
        <p:spPr>
          <a:xfrm>
            <a:off x="6305550" y="5284200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1s</a:t>
            </a:r>
            <a:endParaRPr lang="en-US" dirty="0"/>
          </a:p>
        </p:txBody>
      </p:sp>
      <p:sp>
        <p:nvSpPr>
          <p:cNvPr id="21" name="Textfeld 20"/>
          <p:cNvSpPr txBox="1"/>
          <p:nvPr/>
        </p:nvSpPr>
        <p:spPr>
          <a:xfrm>
            <a:off x="6305550" y="567288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</a:t>
            </a:r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22" name="Textfeld 21"/>
          <p:cNvSpPr txBox="1"/>
          <p:nvPr/>
        </p:nvSpPr>
        <p:spPr>
          <a:xfrm>
            <a:off x="6305550" y="1156902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8s</a:t>
            </a:r>
            <a:endParaRPr lang="en-US" dirty="0"/>
          </a:p>
        </p:txBody>
      </p:sp>
      <p:sp>
        <p:nvSpPr>
          <p:cNvPr id="23" name="Textfeld 22"/>
          <p:cNvSpPr txBox="1"/>
          <p:nvPr/>
        </p:nvSpPr>
        <p:spPr>
          <a:xfrm>
            <a:off x="6305550" y="1746516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7s</a:t>
            </a:r>
            <a:endParaRPr lang="en-US" dirty="0"/>
          </a:p>
        </p:txBody>
      </p:sp>
      <p:sp>
        <p:nvSpPr>
          <p:cNvPr id="24" name="Textfeld 23"/>
          <p:cNvSpPr txBox="1"/>
          <p:nvPr/>
        </p:nvSpPr>
        <p:spPr>
          <a:xfrm>
            <a:off x="6305550" y="2336130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6s</a:t>
            </a:r>
            <a:endParaRPr lang="en-US" dirty="0"/>
          </a:p>
        </p:txBody>
      </p:sp>
      <p:sp>
        <p:nvSpPr>
          <p:cNvPr id="25" name="Textfeld 24"/>
          <p:cNvSpPr txBox="1"/>
          <p:nvPr/>
        </p:nvSpPr>
        <p:spPr>
          <a:xfrm>
            <a:off x="6305550" y="2925744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5s</a:t>
            </a:r>
            <a:endParaRPr lang="en-US" dirty="0"/>
          </a:p>
        </p:txBody>
      </p:sp>
      <p:sp>
        <p:nvSpPr>
          <p:cNvPr id="26" name="Textfeld 25"/>
          <p:cNvSpPr txBox="1"/>
          <p:nvPr/>
        </p:nvSpPr>
        <p:spPr>
          <a:xfrm>
            <a:off x="6305550" y="3515358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4s</a:t>
            </a:r>
            <a:endParaRPr lang="en-US" dirty="0"/>
          </a:p>
        </p:txBody>
      </p:sp>
      <p:sp>
        <p:nvSpPr>
          <p:cNvPr id="27" name="Textfeld 26"/>
          <p:cNvSpPr txBox="1"/>
          <p:nvPr/>
        </p:nvSpPr>
        <p:spPr>
          <a:xfrm>
            <a:off x="6305550" y="4104972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3s</a:t>
            </a:r>
            <a:endParaRPr lang="en-US" dirty="0"/>
          </a:p>
        </p:txBody>
      </p:sp>
      <p:sp>
        <p:nvSpPr>
          <p:cNvPr id="28" name="Textfeld 27"/>
          <p:cNvSpPr txBox="1"/>
          <p:nvPr/>
        </p:nvSpPr>
        <p:spPr>
          <a:xfrm>
            <a:off x="6305550" y="4694586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2s</a:t>
            </a:r>
            <a:endParaRPr lang="en-US" dirty="0"/>
          </a:p>
        </p:txBody>
      </p:sp>
      <p:sp>
        <p:nvSpPr>
          <p:cNvPr id="29" name="Rechteck 28"/>
          <p:cNvSpPr/>
          <p:nvPr/>
        </p:nvSpPr>
        <p:spPr>
          <a:xfrm>
            <a:off x="6803806" y="151348"/>
            <a:ext cx="573865" cy="59656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hteck 1"/>
          <p:cNvSpPr/>
          <p:nvPr/>
        </p:nvSpPr>
        <p:spPr>
          <a:xfrm>
            <a:off x="8613018" y="614553"/>
            <a:ext cx="25004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/>
              <a:t>Find Denmark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4099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an Item in an Unordered List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Niels Henze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Lists and Hick’s Law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695327" y="-1"/>
            <a:ext cx="2211834" cy="6243145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/>
              <a:t>Russia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/>
              <a:t>Ukraine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/>
              <a:t>France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/>
              <a:t>Spain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/>
              <a:t>Sweden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/>
              <a:t>Norway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/>
              <a:t>Germany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/>
              <a:t>Finland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/>
              <a:t>Poland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/>
              <a:t>Italy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/>
              <a:t>United Kingdom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/>
              <a:t>Romania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/>
              <a:t>Belarus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/>
              <a:t>Kazakhstan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/>
              <a:t>Greece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/>
              <a:t>Bulgaria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/>
              <a:t>Iceland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/>
              <a:t>Hungary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/>
              <a:t>Portugal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/>
              <a:t>Austria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 err="1"/>
              <a:t>Czechia</a:t>
            </a:r>
            <a:endParaRPr lang="en-US" sz="1400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/>
              <a:t>Serbia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/>
              <a:t>Ireland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/>
              <a:t>Lithuania</a:t>
            </a:r>
            <a:endParaRPr lang="en-US" sz="1400" dirty="0"/>
          </a:p>
        </p:txBody>
      </p:sp>
      <p:sp>
        <p:nvSpPr>
          <p:cNvPr id="16" name="Textplatzhalter 2"/>
          <p:cNvSpPr txBox="1">
            <a:spLocks/>
          </p:cNvSpPr>
          <p:nvPr/>
        </p:nvSpPr>
        <p:spPr>
          <a:xfrm>
            <a:off x="3212555" y="-1"/>
            <a:ext cx="2620011" cy="62431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85750" marR="0" indent="-285750" algn="l" defTabSz="28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rgbClr val="00B0F0"/>
              </a:buClr>
              <a:buSzPts val="2400"/>
              <a:buFont typeface="Wingdings" panose="05000000000000000000" pitchFamily="2" charset="2"/>
              <a:buChar char="§"/>
              <a:tabLst/>
              <a:defRPr lang="en-US" sz="2200" kern="1200" noProof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38163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08038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77913" indent="-182563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46200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/>
              <a:t>Latvia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/>
              <a:t>Croatia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/>
              <a:t>Bosnia and Herzegovina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/>
              <a:t>Slovakia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/>
              <a:t>Estonia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/>
              <a:t>Denmark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/>
              <a:t>Switzerland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/>
              <a:t>Netherlands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/>
              <a:t>Moldova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/>
              <a:t>Belgium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/>
              <a:t>Armenia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/>
              <a:t>Albania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/>
              <a:t>North Macedonia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/>
              <a:t>Turkey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/>
              <a:t>Slovenia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/>
              <a:t>Montenegro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/>
              <a:t>Kosovo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/>
              <a:t>Cyprus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/>
              <a:t>Azerbaijan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/>
              <a:t>Luxembourg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/>
              <a:t>Georgia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/>
              <a:t>Andorra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/>
              <a:t>Malta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/>
              <a:t>Liechtenstein</a:t>
            </a:r>
          </a:p>
        </p:txBody>
      </p:sp>
      <p:sp>
        <p:nvSpPr>
          <p:cNvPr id="17" name="Rechteck 16"/>
          <p:cNvSpPr/>
          <p:nvPr/>
        </p:nvSpPr>
        <p:spPr>
          <a:xfrm>
            <a:off x="6803806" y="151349"/>
            <a:ext cx="573865" cy="5965671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feld 17"/>
          <p:cNvSpPr txBox="1"/>
          <p:nvPr/>
        </p:nvSpPr>
        <p:spPr>
          <a:xfrm>
            <a:off x="6305550" y="5873812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19" name="Textfeld 18"/>
          <p:cNvSpPr txBox="1"/>
          <p:nvPr/>
        </p:nvSpPr>
        <p:spPr>
          <a:xfrm>
            <a:off x="6177309" y="-22326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10s</a:t>
            </a:r>
            <a:endParaRPr lang="en-US" dirty="0"/>
          </a:p>
        </p:txBody>
      </p:sp>
      <p:sp>
        <p:nvSpPr>
          <p:cNvPr id="20" name="Textfeld 19"/>
          <p:cNvSpPr txBox="1"/>
          <p:nvPr/>
        </p:nvSpPr>
        <p:spPr>
          <a:xfrm>
            <a:off x="6305550" y="5284200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1s</a:t>
            </a:r>
            <a:endParaRPr lang="en-US" dirty="0"/>
          </a:p>
        </p:txBody>
      </p:sp>
      <p:sp>
        <p:nvSpPr>
          <p:cNvPr id="21" name="Textfeld 20"/>
          <p:cNvSpPr txBox="1"/>
          <p:nvPr/>
        </p:nvSpPr>
        <p:spPr>
          <a:xfrm>
            <a:off x="6305550" y="567288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</a:t>
            </a:r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22" name="Textfeld 21"/>
          <p:cNvSpPr txBox="1"/>
          <p:nvPr/>
        </p:nvSpPr>
        <p:spPr>
          <a:xfrm>
            <a:off x="6305550" y="1156902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8s</a:t>
            </a:r>
            <a:endParaRPr lang="en-US" dirty="0"/>
          </a:p>
        </p:txBody>
      </p:sp>
      <p:sp>
        <p:nvSpPr>
          <p:cNvPr id="23" name="Textfeld 22"/>
          <p:cNvSpPr txBox="1"/>
          <p:nvPr/>
        </p:nvSpPr>
        <p:spPr>
          <a:xfrm>
            <a:off x="6305550" y="1746516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7s</a:t>
            </a:r>
            <a:endParaRPr lang="en-US" dirty="0"/>
          </a:p>
        </p:txBody>
      </p:sp>
      <p:sp>
        <p:nvSpPr>
          <p:cNvPr id="24" name="Textfeld 23"/>
          <p:cNvSpPr txBox="1"/>
          <p:nvPr/>
        </p:nvSpPr>
        <p:spPr>
          <a:xfrm>
            <a:off x="6305550" y="2336130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6s</a:t>
            </a:r>
            <a:endParaRPr lang="en-US" dirty="0"/>
          </a:p>
        </p:txBody>
      </p:sp>
      <p:sp>
        <p:nvSpPr>
          <p:cNvPr id="25" name="Textfeld 24"/>
          <p:cNvSpPr txBox="1"/>
          <p:nvPr/>
        </p:nvSpPr>
        <p:spPr>
          <a:xfrm>
            <a:off x="6305550" y="2925744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5s</a:t>
            </a:r>
            <a:endParaRPr lang="en-US" dirty="0"/>
          </a:p>
        </p:txBody>
      </p:sp>
      <p:sp>
        <p:nvSpPr>
          <p:cNvPr id="26" name="Textfeld 25"/>
          <p:cNvSpPr txBox="1"/>
          <p:nvPr/>
        </p:nvSpPr>
        <p:spPr>
          <a:xfrm>
            <a:off x="6305550" y="3515358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4s</a:t>
            </a:r>
            <a:endParaRPr lang="en-US" dirty="0"/>
          </a:p>
        </p:txBody>
      </p:sp>
      <p:sp>
        <p:nvSpPr>
          <p:cNvPr id="27" name="Textfeld 26"/>
          <p:cNvSpPr txBox="1"/>
          <p:nvPr/>
        </p:nvSpPr>
        <p:spPr>
          <a:xfrm>
            <a:off x="6305550" y="4104972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3s</a:t>
            </a:r>
            <a:endParaRPr lang="en-US" dirty="0"/>
          </a:p>
        </p:txBody>
      </p:sp>
      <p:sp>
        <p:nvSpPr>
          <p:cNvPr id="28" name="Textfeld 27"/>
          <p:cNvSpPr txBox="1"/>
          <p:nvPr/>
        </p:nvSpPr>
        <p:spPr>
          <a:xfrm>
            <a:off x="6305550" y="4694586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2s</a:t>
            </a:r>
            <a:endParaRPr lang="en-US" dirty="0"/>
          </a:p>
        </p:txBody>
      </p:sp>
      <p:sp>
        <p:nvSpPr>
          <p:cNvPr id="29" name="Rechteck 28"/>
          <p:cNvSpPr/>
          <p:nvPr/>
        </p:nvSpPr>
        <p:spPr>
          <a:xfrm>
            <a:off x="6803806" y="151348"/>
            <a:ext cx="573865" cy="59656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hteck 29"/>
          <p:cNvSpPr/>
          <p:nvPr/>
        </p:nvSpPr>
        <p:spPr>
          <a:xfrm>
            <a:off x="8613018" y="614553"/>
            <a:ext cx="25004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/>
              <a:t>Find Denmark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87676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complexity for unordered lists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Niels Henze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Lists and Hick’s Law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>
          <a:xfrm>
            <a:off x="695327" y="1268412"/>
            <a:ext cx="7956548" cy="4860926"/>
          </a:xfrm>
        </p:spPr>
        <p:txBody>
          <a:bodyPr/>
          <a:lstStyle/>
          <a:p>
            <a:r>
              <a:rPr lang="en-US" dirty="0" smtClean="0"/>
              <a:t>We have a list with n items in an unknown order</a:t>
            </a:r>
          </a:p>
          <a:p>
            <a:r>
              <a:rPr lang="en-US" dirty="0" smtClean="0"/>
              <a:t>Time obviously increases with n</a:t>
            </a:r>
          </a:p>
          <a:p>
            <a:endParaRPr lang="en-US" dirty="0"/>
          </a:p>
          <a:p>
            <a:r>
              <a:rPr lang="en-US" dirty="0" smtClean="0"/>
              <a:t>What is the time complexity for an algorithm in Big O notation?</a:t>
            </a:r>
          </a:p>
          <a:p>
            <a:r>
              <a:rPr lang="en-US" dirty="0" smtClean="0"/>
              <a:t>O(n)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822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  <a14:imgEffect>
                      <a14:sharpenSoften amoun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9911" y="-131979"/>
            <a:ext cx="5218628" cy="6492803"/>
          </a:xfrm>
          <a:prstGeom prst="rect">
            <a:avLst/>
          </a:prstGeom>
        </p:spPr>
      </p:pic>
      <p:sp>
        <p:nvSpPr>
          <p:cNvPr id="14" name="Titel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an Item in an </a:t>
            </a:r>
            <a:r>
              <a:rPr lang="en-US" dirty="0" smtClean="0"/>
              <a:t>Ordered </a:t>
            </a:r>
            <a:r>
              <a:rPr lang="en-US" dirty="0"/>
              <a:t>List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Niels Henze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Lists and Hick’s Law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6305550" y="5873812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19" name="Textfeld 18"/>
          <p:cNvSpPr txBox="1"/>
          <p:nvPr/>
        </p:nvSpPr>
        <p:spPr>
          <a:xfrm>
            <a:off x="6177309" y="-22326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10s</a:t>
            </a:r>
            <a:endParaRPr lang="en-US" dirty="0"/>
          </a:p>
        </p:txBody>
      </p:sp>
      <p:sp>
        <p:nvSpPr>
          <p:cNvPr id="20" name="Textfeld 19"/>
          <p:cNvSpPr txBox="1"/>
          <p:nvPr/>
        </p:nvSpPr>
        <p:spPr>
          <a:xfrm>
            <a:off x="6305550" y="5284200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1s</a:t>
            </a:r>
            <a:endParaRPr lang="en-US" dirty="0"/>
          </a:p>
        </p:txBody>
      </p:sp>
      <p:sp>
        <p:nvSpPr>
          <p:cNvPr id="21" name="Textfeld 20"/>
          <p:cNvSpPr txBox="1"/>
          <p:nvPr/>
        </p:nvSpPr>
        <p:spPr>
          <a:xfrm>
            <a:off x="6305550" y="567288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</a:t>
            </a:r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22" name="Textfeld 21"/>
          <p:cNvSpPr txBox="1"/>
          <p:nvPr/>
        </p:nvSpPr>
        <p:spPr>
          <a:xfrm>
            <a:off x="6305550" y="1156902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8s</a:t>
            </a:r>
            <a:endParaRPr lang="en-US" dirty="0"/>
          </a:p>
        </p:txBody>
      </p:sp>
      <p:sp>
        <p:nvSpPr>
          <p:cNvPr id="23" name="Textfeld 22"/>
          <p:cNvSpPr txBox="1"/>
          <p:nvPr/>
        </p:nvSpPr>
        <p:spPr>
          <a:xfrm>
            <a:off x="6305550" y="1746516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7s</a:t>
            </a:r>
            <a:endParaRPr lang="en-US" dirty="0"/>
          </a:p>
        </p:txBody>
      </p:sp>
      <p:sp>
        <p:nvSpPr>
          <p:cNvPr id="24" name="Textfeld 23"/>
          <p:cNvSpPr txBox="1"/>
          <p:nvPr/>
        </p:nvSpPr>
        <p:spPr>
          <a:xfrm>
            <a:off x="6305550" y="2336130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6s</a:t>
            </a:r>
            <a:endParaRPr lang="en-US" dirty="0"/>
          </a:p>
        </p:txBody>
      </p:sp>
      <p:sp>
        <p:nvSpPr>
          <p:cNvPr id="25" name="Textfeld 24"/>
          <p:cNvSpPr txBox="1"/>
          <p:nvPr/>
        </p:nvSpPr>
        <p:spPr>
          <a:xfrm>
            <a:off x="6305550" y="2925744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5s</a:t>
            </a:r>
            <a:endParaRPr lang="en-US" dirty="0"/>
          </a:p>
        </p:txBody>
      </p:sp>
      <p:sp>
        <p:nvSpPr>
          <p:cNvPr id="26" name="Textfeld 25"/>
          <p:cNvSpPr txBox="1"/>
          <p:nvPr/>
        </p:nvSpPr>
        <p:spPr>
          <a:xfrm>
            <a:off x="6305550" y="3515358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4s</a:t>
            </a:r>
            <a:endParaRPr lang="en-US" dirty="0"/>
          </a:p>
        </p:txBody>
      </p:sp>
      <p:sp>
        <p:nvSpPr>
          <p:cNvPr id="27" name="Textfeld 26"/>
          <p:cNvSpPr txBox="1"/>
          <p:nvPr/>
        </p:nvSpPr>
        <p:spPr>
          <a:xfrm>
            <a:off x="6305550" y="4104972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3s</a:t>
            </a:r>
            <a:endParaRPr lang="en-US" dirty="0"/>
          </a:p>
        </p:txBody>
      </p:sp>
      <p:sp>
        <p:nvSpPr>
          <p:cNvPr id="28" name="Textfeld 27"/>
          <p:cNvSpPr txBox="1"/>
          <p:nvPr/>
        </p:nvSpPr>
        <p:spPr>
          <a:xfrm>
            <a:off x="6305550" y="4694586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2s</a:t>
            </a:r>
            <a:endParaRPr lang="en-US" dirty="0"/>
          </a:p>
        </p:txBody>
      </p:sp>
      <p:sp>
        <p:nvSpPr>
          <p:cNvPr id="29" name="Rechteck 28"/>
          <p:cNvSpPr/>
          <p:nvPr/>
        </p:nvSpPr>
        <p:spPr>
          <a:xfrm>
            <a:off x="6803806" y="151348"/>
            <a:ext cx="573865" cy="59656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hteck 29"/>
          <p:cNvSpPr/>
          <p:nvPr/>
        </p:nvSpPr>
        <p:spPr>
          <a:xfrm>
            <a:off x="8613018" y="614553"/>
            <a:ext cx="25004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/>
              <a:t>Find Denmark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41713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an Item in an Ordered List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Niels Henze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Lists and Hick’s Law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695327" y="-1"/>
            <a:ext cx="2447294" cy="6243145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/>
              <a:t>Albania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/>
              <a:t>Andorra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/>
              <a:t>Armenia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/>
              <a:t>Austria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/>
              <a:t>Azerbaijan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/>
              <a:t>Belarus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/>
              <a:t>Belgium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/>
              <a:t>Bosnia and Herzegovina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/>
              <a:t>Bulgaria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/>
              <a:t>Croatia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/>
              <a:t>Cyprus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 err="1"/>
              <a:t>Czechia</a:t>
            </a:r>
            <a:endParaRPr lang="en-US" sz="1400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/>
              <a:t>Denmark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/>
              <a:t>Estonia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/>
              <a:t>Finland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/>
              <a:t>France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/>
              <a:t>Georgia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/>
              <a:t>Germany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/>
              <a:t>Greece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/>
              <a:t>Hungary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/>
              <a:t>Iceland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/>
              <a:t>Ireland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/>
              <a:t>Italy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/>
              <a:t>Kazakhstan</a:t>
            </a:r>
          </a:p>
        </p:txBody>
      </p:sp>
      <p:sp>
        <p:nvSpPr>
          <p:cNvPr id="16" name="Textplatzhalter 2"/>
          <p:cNvSpPr txBox="1">
            <a:spLocks/>
          </p:cNvSpPr>
          <p:nvPr/>
        </p:nvSpPr>
        <p:spPr>
          <a:xfrm>
            <a:off x="3212555" y="-1"/>
            <a:ext cx="2620011" cy="62431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85750" marR="0" indent="-285750" algn="l" defTabSz="28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rgbClr val="00B0F0"/>
              </a:buClr>
              <a:buSzPts val="2400"/>
              <a:buFont typeface="Wingdings" panose="05000000000000000000" pitchFamily="2" charset="2"/>
              <a:buChar char="§"/>
              <a:tabLst/>
              <a:defRPr lang="en-US" sz="2200" kern="1200" noProof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38163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08038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77913" indent="-182563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46200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rgbClr val="00B0F0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/>
              <a:t>Kosovo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/>
              <a:t>Latvia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/>
              <a:t>Liechtenstein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/>
              <a:t>Lithuania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/>
              <a:t>Luxembourg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/>
              <a:t>Malta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/>
              <a:t>Moldova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/>
              <a:t>Montenegro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/>
              <a:t>Netherlands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/>
              <a:t>North Macedonia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/>
              <a:t>Norway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/>
              <a:t>Poland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/>
              <a:t>Portugal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/>
              <a:t>Romania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/>
              <a:t>Russia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/>
              <a:t>Serbia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/>
              <a:t>Slovakia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/>
              <a:t>Slovenia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/>
              <a:t>Spain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/>
              <a:t>Sweden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/>
              <a:t>Switzerland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/>
              <a:t>Turkey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/>
              <a:t>Ukraine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/>
              <a:t>United Kingdom</a:t>
            </a:r>
          </a:p>
        </p:txBody>
      </p:sp>
      <p:sp>
        <p:nvSpPr>
          <p:cNvPr id="17" name="Rechteck 16"/>
          <p:cNvSpPr/>
          <p:nvPr/>
        </p:nvSpPr>
        <p:spPr>
          <a:xfrm>
            <a:off x="6803806" y="151349"/>
            <a:ext cx="573865" cy="5965671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feld 17"/>
          <p:cNvSpPr txBox="1"/>
          <p:nvPr/>
        </p:nvSpPr>
        <p:spPr>
          <a:xfrm>
            <a:off x="6305550" y="5873812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19" name="Textfeld 18"/>
          <p:cNvSpPr txBox="1"/>
          <p:nvPr/>
        </p:nvSpPr>
        <p:spPr>
          <a:xfrm>
            <a:off x="6177309" y="-22326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10s</a:t>
            </a:r>
            <a:endParaRPr lang="en-US" dirty="0"/>
          </a:p>
        </p:txBody>
      </p:sp>
      <p:sp>
        <p:nvSpPr>
          <p:cNvPr id="20" name="Textfeld 19"/>
          <p:cNvSpPr txBox="1"/>
          <p:nvPr/>
        </p:nvSpPr>
        <p:spPr>
          <a:xfrm>
            <a:off x="6305550" y="5284200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1s</a:t>
            </a:r>
            <a:endParaRPr lang="en-US" dirty="0"/>
          </a:p>
        </p:txBody>
      </p:sp>
      <p:sp>
        <p:nvSpPr>
          <p:cNvPr id="21" name="Textfeld 20"/>
          <p:cNvSpPr txBox="1"/>
          <p:nvPr/>
        </p:nvSpPr>
        <p:spPr>
          <a:xfrm>
            <a:off x="6305550" y="567288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</a:t>
            </a:r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22" name="Textfeld 21"/>
          <p:cNvSpPr txBox="1"/>
          <p:nvPr/>
        </p:nvSpPr>
        <p:spPr>
          <a:xfrm>
            <a:off x="6305550" y="1156902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8s</a:t>
            </a:r>
            <a:endParaRPr lang="en-US" dirty="0"/>
          </a:p>
        </p:txBody>
      </p:sp>
      <p:sp>
        <p:nvSpPr>
          <p:cNvPr id="23" name="Textfeld 22"/>
          <p:cNvSpPr txBox="1"/>
          <p:nvPr/>
        </p:nvSpPr>
        <p:spPr>
          <a:xfrm>
            <a:off x="6305550" y="1746516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7s</a:t>
            </a:r>
            <a:endParaRPr lang="en-US" dirty="0"/>
          </a:p>
        </p:txBody>
      </p:sp>
      <p:sp>
        <p:nvSpPr>
          <p:cNvPr id="24" name="Textfeld 23"/>
          <p:cNvSpPr txBox="1"/>
          <p:nvPr/>
        </p:nvSpPr>
        <p:spPr>
          <a:xfrm>
            <a:off x="6305550" y="2336130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6s</a:t>
            </a:r>
            <a:endParaRPr lang="en-US" dirty="0"/>
          </a:p>
        </p:txBody>
      </p:sp>
      <p:sp>
        <p:nvSpPr>
          <p:cNvPr id="25" name="Textfeld 24"/>
          <p:cNvSpPr txBox="1"/>
          <p:nvPr/>
        </p:nvSpPr>
        <p:spPr>
          <a:xfrm>
            <a:off x="6305550" y="2925744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5s</a:t>
            </a:r>
            <a:endParaRPr lang="en-US" dirty="0"/>
          </a:p>
        </p:txBody>
      </p:sp>
      <p:sp>
        <p:nvSpPr>
          <p:cNvPr id="26" name="Textfeld 25"/>
          <p:cNvSpPr txBox="1"/>
          <p:nvPr/>
        </p:nvSpPr>
        <p:spPr>
          <a:xfrm>
            <a:off x="6305550" y="3515358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4s</a:t>
            </a:r>
            <a:endParaRPr lang="en-US" dirty="0"/>
          </a:p>
        </p:txBody>
      </p:sp>
      <p:sp>
        <p:nvSpPr>
          <p:cNvPr id="27" name="Textfeld 26"/>
          <p:cNvSpPr txBox="1"/>
          <p:nvPr/>
        </p:nvSpPr>
        <p:spPr>
          <a:xfrm>
            <a:off x="6305550" y="4104972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3s</a:t>
            </a:r>
            <a:endParaRPr lang="en-US" dirty="0"/>
          </a:p>
        </p:txBody>
      </p:sp>
      <p:sp>
        <p:nvSpPr>
          <p:cNvPr id="28" name="Textfeld 27"/>
          <p:cNvSpPr txBox="1"/>
          <p:nvPr/>
        </p:nvSpPr>
        <p:spPr>
          <a:xfrm>
            <a:off x="6305550" y="4694586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2s</a:t>
            </a:r>
            <a:endParaRPr lang="en-US" dirty="0"/>
          </a:p>
        </p:txBody>
      </p:sp>
      <p:sp>
        <p:nvSpPr>
          <p:cNvPr id="29" name="Rechteck 28"/>
          <p:cNvSpPr/>
          <p:nvPr/>
        </p:nvSpPr>
        <p:spPr>
          <a:xfrm>
            <a:off x="6803806" y="151348"/>
            <a:ext cx="573865" cy="59656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hteck 29"/>
          <p:cNvSpPr/>
          <p:nvPr/>
        </p:nvSpPr>
        <p:spPr>
          <a:xfrm>
            <a:off x="8613018" y="614553"/>
            <a:ext cx="25004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/>
              <a:t>Find Denmark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59338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complexity for ordered lists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Niels Henze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Lists and Hick’s Law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>
          <a:xfrm>
            <a:off x="695327" y="1268412"/>
            <a:ext cx="7956548" cy="4860926"/>
          </a:xfrm>
        </p:spPr>
        <p:txBody>
          <a:bodyPr/>
          <a:lstStyle/>
          <a:p>
            <a:r>
              <a:rPr lang="en-US" dirty="0" smtClean="0"/>
              <a:t>We have a list with n items in a known order</a:t>
            </a:r>
          </a:p>
          <a:p>
            <a:r>
              <a:rPr lang="en-US" dirty="0" smtClean="0"/>
              <a:t>Time obviously increases with n</a:t>
            </a:r>
          </a:p>
          <a:p>
            <a:endParaRPr lang="en-US" dirty="0"/>
          </a:p>
          <a:p>
            <a:r>
              <a:rPr lang="en-US" dirty="0" smtClean="0"/>
              <a:t>What is the time complexity for an algorithm in Big O notation?</a:t>
            </a:r>
          </a:p>
          <a:p>
            <a:r>
              <a:rPr lang="en-US" dirty="0" smtClean="0"/>
              <a:t>O(log(n))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871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Hick’s Apparatus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Niels Henze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DEAC-083F-4EA1-9D67-84BB3A537A3E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Lists and Hick’s Law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4" b="3171"/>
          <a:stretch/>
        </p:blipFill>
        <p:spPr>
          <a:xfrm>
            <a:off x="695325" y="94861"/>
            <a:ext cx="4381499" cy="5631180"/>
          </a:xfrm>
          <a:prstGeom prst="rect">
            <a:avLst/>
          </a:prstGeom>
        </p:spPr>
      </p:pic>
      <p:sp>
        <p:nvSpPr>
          <p:cNvPr id="9" name="Rechteck 8"/>
          <p:cNvSpPr/>
          <p:nvPr/>
        </p:nvSpPr>
        <p:spPr>
          <a:xfrm>
            <a:off x="695325" y="5726041"/>
            <a:ext cx="77744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From </a:t>
            </a:r>
            <a:r>
              <a:rPr lang="en-US" sz="1400" dirty="0" err="1" smtClean="0"/>
              <a:t>Seow</a:t>
            </a:r>
            <a:r>
              <a:rPr lang="en-US" sz="1400" dirty="0"/>
              <a:t>, S. C. (2005). Information theoretic models of HCI: a comparison of the Hick-Hyman law and Fitts' law. </a:t>
            </a:r>
            <a:r>
              <a:rPr lang="en-US" sz="1400" dirty="0" err="1"/>
              <a:t>Human-computer</a:t>
            </a:r>
            <a:r>
              <a:rPr lang="en-US" sz="1400" dirty="0"/>
              <a:t> interaction, 20(3), 315-352.</a:t>
            </a:r>
          </a:p>
        </p:txBody>
      </p:sp>
    </p:spTree>
    <p:extLst>
      <p:ext uri="{BB962C8B-B14F-4D97-AF65-F5344CB8AC3E}">
        <p14:creationId xmlns:p14="http://schemas.microsoft.com/office/powerpoint/2010/main" val="188987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Interactionlab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1ADDF"/>
      </a:accent1>
      <a:accent2>
        <a:srgbClr val="8ABE3F"/>
      </a:accent2>
      <a:accent3>
        <a:srgbClr val="FEC63E"/>
      </a:accent3>
      <a:accent4>
        <a:srgbClr val="EA7B34"/>
      </a:accent4>
      <a:accent5>
        <a:srgbClr val="3E444C"/>
      </a:accent5>
      <a:accent6>
        <a:srgbClr val="70AD47"/>
      </a:accent6>
      <a:hlink>
        <a:srgbClr val="0563C1"/>
      </a:hlink>
      <a:folHlink>
        <a:srgbClr val="954F72"/>
      </a:folHlink>
    </a:clrScheme>
    <a:fontScheme name="Interaction Lab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509</Words>
  <Application>Microsoft Office PowerPoint</Application>
  <PresentationFormat>Breitbild</PresentationFormat>
  <Paragraphs>229</Paragraphs>
  <Slides>12</Slides>
  <Notes>12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7" baseType="lpstr">
      <vt:lpstr>Arial</vt:lpstr>
      <vt:lpstr>Calibri</vt:lpstr>
      <vt:lpstr>HelveticaNeueLT Std Med</vt:lpstr>
      <vt:lpstr>Wingdings</vt:lpstr>
      <vt:lpstr>Office Theme</vt:lpstr>
      <vt:lpstr>Lists and Hick’s Law</vt:lpstr>
      <vt:lpstr>Learning Goals</vt:lpstr>
      <vt:lpstr>Finding an Item in an Unordered List</vt:lpstr>
      <vt:lpstr>Finding an Item in an Unordered List</vt:lpstr>
      <vt:lpstr>Time complexity for unordered lists</vt:lpstr>
      <vt:lpstr>Finding an Item in an Ordered List</vt:lpstr>
      <vt:lpstr>Finding an Item in an Ordered List</vt:lpstr>
      <vt:lpstr>Time complexity for ordered lists</vt:lpstr>
      <vt:lpstr>Hick’s Apparatus</vt:lpstr>
      <vt:lpstr>Hick’s Law</vt:lpstr>
      <vt:lpstr>Combining Models</vt:lpstr>
      <vt:lpstr>License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Valentin Schwind</dc:creator>
  <cp:lastModifiedBy>Niels Henze</cp:lastModifiedBy>
  <cp:revision>480</cp:revision>
  <dcterms:created xsi:type="dcterms:W3CDTF">2017-10-10T14:10:45Z</dcterms:created>
  <dcterms:modified xsi:type="dcterms:W3CDTF">2020-04-12T10:22:46Z</dcterms:modified>
</cp:coreProperties>
</file>